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772400" cy="10058400"/>
  <p:notesSz cx="6742113" cy="9875838"/>
  <p:embeddedFontLst>
    <p:embeddedFont>
      <p:font typeface="Arial Bold" panose="020B0604020202020204" charset="0"/>
      <p:regular r:id="rId4"/>
    </p:embeddedFont>
    <p:embeddedFont>
      <p:font typeface="Pattanakarn" panose="020B0604020202020204" charset="-34"/>
      <p:regular r:id="rId5"/>
    </p:embeddedFont>
    <p:embeddedFont>
      <p:font typeface="Pattanakarn Bold" panose="020B0604020202020204" charset="-34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50" d="100"/>
          <a:sy n="150" d="100"/>
        </p:scale>
        <p:origin x="480" y="-50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36988" y="-148043"/>
            <a:ext cx="2336568" cy="2230361"/>
          </a:xfrm>
          <a:custGeom>
            <a:avLst/>
            <a:gdLst/>
            <a:ahLst/>
            <a:cxnLst/>
            <a:rect l="l" t="t" r="r" b="b"/>
            <a:pathLst>
              <a:path w="2336568" h="2230361">
                <a:moveTo>
                  <a:pt x="0" y="0"/>
                </a:moveTo>
                <a:lnTo>
                  <a:pt x="2336568" y="0"/>
                </a:lnTo>
                <a:lnTo>
                  <a:pt x="2336568" y="2230361"/>
                </a:lnTo>
                <a:lnTo>
                  <a:pt x="0" y="22303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 rot="-278482">
            <a:off x="300644" y="456976"/>
            <a:ext cx="1940204" cy="1086196"/>
            <a:chOff x="0" y="0"/>
            <a:chExt cx="676324" cy="3786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76324" cy="378631"/>
            </a:xfrm>
            <a:custGeom>
              <a:avLst/>
              <a:gdLst/>
              <a:ahLst/>
              <a:cxnLst/>
              <a:rect l="l" t="t" r="r" b="b"/>
              <a:pathLst>
                <a:path w="676324" h="378631">
                  <a:moveTo>
                    <a:pt x="0" y="0"/>
                  </a:moveTo>
                  <a:lnTo>
                    <a:pt x="676324" y="0"/>
                  </a:lnTo>
                  <a:lnTo>
                    <a:pt x="676324" y="378631"/>
                  </a:lnTo>
                  <a:lnTo>
                    <a:pt x="0" y="3786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676324" cy="3691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8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276600" y="1611248"/>
            <a:ext cx="3550232" cy="2604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243"/>
              </a:lnSpc>
            </a:pPr>
            <a:r>
              <a:rPr lang="en-US" sz="7200" dirty="0">
                <a:solidFill>
                  <a:srgbClr val="FFFFFF"/>
                </a:solidFill>
                <a:latin typeface="Pattanakarn"/>
                <a:ea typeface="Pattanakarn"/>
                <a:cs typeface="Pattanakarn"/>
                <a:sym typeface="Pattanakarn"/>
              </a:rPr>
              <a:t>CR5A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0" y="5336485"/>
            <a:ext cx="7772400" cy="2331720"/>
            <a:chOff x="0" y="0"/>
            <a:chExt cx="3157547" cy="812800"/>
          </a:xfrm>
          <a:effectLst/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57548" cy="812800"/>
            </a:xfrm>
            <a:custGeom>
              <a:avLst/>
              <a:gdLst/>
              <a:ahLst/>
              <a:cxnLst/>
              <a:rect l="l" t="t" r="r" b="b"/>
              <a:pathLst>
                <a:path w="3157548" h="812800">
                  <a:moveTo>
                    <a:pt x="0" y="0"/>
                  </a:moveTo>
                  <a:lnTo>
                    <a:pt x="3157548" y="0"/>
                  </a:lnTo>
                  <a:lnTo>
                    <a:pt x="315754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 w="0">
              <a:gradFill>
                <a:gsLst>
                  <a:gs pos="12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9525"/>
              <a:ext cx="3157547" cy="803275"/>
            </a:xfrm>
            <a:prstGeom prst="rect">
              <a:avLst/>
            </a:prstGeom>
            <a:ln w="0">
              <a:gradFill>
                <a:gsLst>
                  <a:gs pos="12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8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59878" y="8156054"/>
            <a:ext cx="5100386" cy="1668975"/>
            <a:chOff x="0" y="-76200"/>
            <a:chExt cx="6409034" cy="2225300"/>
          </a:xfrm>
        </p:grpSpPr>
        <p:sp>
          <p:nvSpPr>
            <p:cNvPr id="17" name="TextBox 17"/>
            <p:cNvSpPr txBox="1"/>
            <p:nvPr/>
          </p:nvSpPr>
          <p:spPr>
            <a:xfrm>
              <a:off x="0" y="815401"/>
              <a:ext cx="6409034" cy="1333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768"/>
                </a:lnSpc>
              </a:pPr>
              <a:r>
                <a:rPr lang="en-US" sz="5549">
                  <a:solidFill>
                    <a:srgbClr val="FFFFFF"/>
                  </a:solidFill>
                  <a:latin typeface="Pattanakarn"/>
                  <a:ea typeface="Pattanakarn"/>
                  <a:cs typeface="Pattanakarn"/>
                  <a:sym typeface="Pattanakarn"/>
                </a:rPr>
                <a:t>42.498,00 </a:t>
              </a:r>
              <a:r>
                <a:rPr lang="en-US" sz="5549" dirty="0">
                  <a:solidFill>
                    <a:srgbClr val="FFFFFF"/>
                  </a:solidFill>
                  <a:latin typeface="Pattanakarn"/>
                  <a:ea typeface="Pattanakarn"/>
                  <a:cs typeface="Pattanakarn"/>
                  <a:sym typeface="Pattanakarn"/>
                </a:rPr>
                <a:t>€*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17" y="-76200"/>
              <a:ext cx="5853878" cy="1077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302"/>
                </a:lnSpc>
              </a:pPr>
              <a:r>
                <a:rPr lang="en-US" sz="4502" b="1" dirty="0">
                  <a:solidFill>
                    <a:srgbClr val="FFFFFF"/>
                  </a:solidFill>
                  <a:latin typeface="Pattanakarn Bold"/>
                  <a:ea typeface="Pattanakarn Bold"/>
                  <a:cs typeface="Pattanakarn Bold"/>
                  <a:sym typeface="Pattanakarn Bold"/>
                </a:rPr>
                <a:t>PLUG &amp; PLAY</a:t>
              </a:r>
            </a:p>
          </p:txBody>
        </p:sp>
      </p:grpSp>
      <p:sp>
        <p:nvSpPr>
          <p:cNvPr id="19" name="Freeform 19"/>
          <p:cNvSpPr/>
          <p:nvPr/>
        </p:nvSpPr>
        <p:spPr>
          <a:xfrm flipH="1">
            <a:off x="5002069" y="7255905"/>
            <a:ext cx="2659462" cy="2659462"/>
          </a:xfrm>
          <a:custGeom>
            <a:avLst/>
            <a:gdLst/>
            <a:ahLst/>
            <a:cxnLst/>
            <a:rect l="l" t="t" r="r" b="b"/>
            <a:pathLst>
              <a:path w="2659462" h="2659462">
                <a:moveTo>
                  <a:pt x="2659462" y="0"/>
                </a:moveTo>
                <a:lnTo>
                  <a:pt x="0" y="0"/>
                </a:lnTo>
                <a:lnTo>
                  <a:pt x="0" y="2659462"/>
                </a:lnTo>
                <a:lnTo>
                  <a:pt x="2659462" y="2659462"/>
                </a:lnTo>
                <a:lnTo>
                  <a:pt x="265946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1" name="TextBox 21"/>
          <p:cNvSpPr txBox="1"/>
          <p:nvPr/>
        </p:nvSpPr>
        <p:spPr>
          <a:xfrm>
            <a:off x="3008978" y="316022"/>
            <a:ext cx="4230022" cy="2474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30"/>
              </a:lnSpc>
            </a:pPr>
            <a:endParaRPr lang="en-US" sz="5400" u="sng" dirty="0">
              <a:solidFill>
                <a:srgbClr val="FFFFFF"/>
              </a:solidFill>
              <a:latin typeface="Pattanakarn"/>
              <a:ea typeface="Pattanakarn"/>
              <a:cs typeface="Pattanakarn"/>
              <a:sym typeface="Pattanakarn"/>
            </a:endParaRPr>
          </a:p>
          <a:p>
            <a:pPr algn="ctr">
              <a:lnSpc>
                <a:spcPts val="10130"/>
              </a:lnSpc>
            </a:pPr>
            <a:r>
              <a:rPr lang="en-US" sz="5400" dirty="0">
                <a:solidFill>
                  <a:srgbClr val="FFFFFF"/>
                </a:solidFill>
                <a:latin typeface="Pattanakarn"/>
                <a:ea typeface="Pattanakarn"/>
                <a:cs typeface="Pattanakarn"/>
                <a:sym typeface="Pattanakarn"/>
              </a:rPr>
              <a:t> </a:t>
            </a:r>
            <a:endParaRPr lang="en-US" sz="7200" dirty="0">
              <a:solidFill>
                <a:srgbClr val="FFFFFF"/>
              </a:solidFill>
              <a:latin typeface="Pattanakarn"/>
              <a:ea typeface="Pattanakarn"/>
              <a:cs typeface="Pattanakarn"/>
              <a:sym typeface="Pattanakarn"/>
            </a:endParaRPr>
          </a:p>
        </p:txBody>
      </p:sp>
      <p:pic>
        <p:nvPicPr>
          <p:cNvPr id="25" name="Grafik 24" descr="Ein Bild, das Text, Schrift, Logo, Grafiken enthält.&#10;&#10;KI-generierte Inhalte können fehlerhaft sein.">
            <a:extLst>
              <a:ext uri="{FF2B5EF4-FFF2-40B4-BE49-F238E27FC236}">
                <a16:creationId xmlns:a16="http://schemas.microsoft.com/office/drawing/2014/main" id="{C0EBDA02-D492-5F45-A06E-E31529C332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0" y="459482"/>
            <a:ext cx="3313588" cy="1433737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7" name="Grafik 26" descr="Ein Bild, das Hahn, Stecker Stöpsel Wasserhahn enthält.&#10;&#10;KI-generierte Inhalte können fehlerhaft sein.">
            <a:extLst>
              <a:ext uri="{FF2B5EF4-FFF2-40B4-BE49-F238E27FC236}">
                <a16:creationId xmlns:a16="http://schemas.microsoft.com/office/drawing/2014/main" id="{6AB810BE-64EF-3ACA-5C31-42B389CA47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225" y="383884"/>
            <a:ext cx="4238177" cy="4927154"/>
          </a:xfrm>
          <a:prstGeom prst="rect">
            <a:avLst/>
          </a:prstGeom>
        </p:spPr>
      </p:pic>
      <p:pic>
        <p:nvPicPr>
          <p:cNvPr id="29" name="Grafik 28" descr="Ein Bild, das Maschine, Projektor enthält.">
            <a:extLst>
              <a:ext uri="{FF2B5EF4-FFF2-40B4-BE49-F238E27FC236}">
                <a16:creationId xmlns:a16="http://schemas.microsoft.com/office/drawing/2014/main" id="{B8C3EDC5-A94B-E9AA-3284-74936CDF5F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604" y="5344623"/>
            <a:ext cx="2870273" cy="2344757"/>
          </a:xfrm>
          <a:prstGeom prst="rect">
            <a:avLst/>
          </a:prstGeom>
        </p:spPr>
      </p:pic>
      <p:pic>
        <p:nvPicPr>
          <p:cNvPr id="31" name="Grafik 30" descr="Ein Bild, das Maschine enthält.&#10;&#10;KI-generierte Inhalte können fehlerhaft sein.">
            <a:extLst>
              <a:ext uri="{FF2B5EF4-FFF2-40B4-BE49-F238E27FC236}">
                <a16:creationId xmlns:a16="http://schemas.microsoft.com/office/drawing/2014/main" id="{532BEFD1-6549-5F99-015E-ADC1EEEF5B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957" y="5825834"/>
            <a:ext cx="3273271" cy="183951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6C835C1-EC36-80A6-42CD-CE3E9E304EB3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38400" y="5334646"/>
            <a:ext cx="1926861" cy="2370203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8" name="Grafik 7" descr="Ein Bild, das Maschine, Elektronik, Kabel, Computer enthält.&#10;&#10;KI-generierte Inhalte können fehlerhaft sein.">
            <a:extLst>
              <a:ext uri="{FF2B5EF4-FFF2-40B4-BE49-F238E27FC236}">
                <a16:creationId xmlns:a16="http://schemas.microsoft.com/office/drawing/2014/main" id="{1CAAD380-1B1C-8520-C745-CE9845C7CCB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646"/>
            <a:ext cx="2511961" cy="235473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496B49B-3A5C-826A-B1BB-A837863958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3405" y="459483"/>
            <a:ext cx="3600271" cy="14337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9"/>
          <p:cNvSpPr/>
          <p:nvPr/>
        </p:nvSpPr>
        <p:spPr>
          <a:xfrm flipH="1">
            <a:off x="5002069" y="7255905"/>
            <a:ext cx="2659462" cy="2659462"/>
          </a:xfrm>
          <a:custGeom>
            <a:avLst/>
            <a:gdLst/>
            <a:ahLst/>
            <a:cxnLst/>
            <a:rect l="l" t="t" r="r" b="b"/>
            <a:pathLst>
              <a:path w="2659462" h="2659462">
                <a:moveTo>
                  <a:pt x="2659462" y="0"/>
                </a:moveTo>
                <a:lnTo>
                  <a:pt x="0" y="0"/>
                </a:lnTo>
                <a:lnTo>
                  <a:pt x="0" y="2659462"/>
                </a:lnTo>
                <a:lnTo>
                  <a:pt x="2659462" y="2659462"/>
                </a:lnTo>
                <a:lnTo>
                  <a:pt x="26594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" name="Freeform 2"/>
          <p:cNvSpPr/>
          <p:nvPr/>
        </p:nvSpPr>
        <p:spPr>
          <a:xfrm rot="-10800000">
            <a:off x="-36988" y="-148043"/>
            <a:ext cx="2336568" cy="2230361"/>
          </a:xfrm>
          <a:custGeom>
            <a:avLst/>
            <a:gdLst/>
            <a:ahLst/>
            <a:cxnLst/>
            <a:rect l="l" t="t" r="r" b="b"/>
            <a:pathLst>
              <a:path w="2336568" h="2230361">
                <a:moveTo>
                  <a:pt x="0" y="0"/>
                </a:moveTo>
                <a:lnTo>
                  <a:pt x="2336568" y="0"/>
                </a:lnTo>
                <a:lnTo>
                  <a:pt x="2336568" y="2230361"/>
                </a:lnTo>
                <a:lnTo>
                  <a:pt x="0" y="22303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 rot="-278482">
            <a:off x="300644" y="456976"/>
            <a:ext cx="1940204" cy="1086196"/>
            <a:chOff x="0" y="0"/>
            <a:chExt cx="676324" cy="3786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76324" cy="378631"/>
            </a:xfrm>
            <a:custGeom>
              <a:avLst/>
              <a:gdLst/>
              <a:ahLst/>
              <a:cxnLst/>
              <a:rect l="l" t="t" r="r" b="b"/>
              <a:pathLst>
                <a:path w="676324" h="378631">
                  <a:moveTo>
                    <a:pt x="0" y="0"/>
                  </a:moveTo>
                  <a:lnTo>
                    <a:pt x="676324" y="0"/>
                  </a:lnTo>
                  <a:lnTo>
                    <a:pt x="676324" y="378631"/>
                  </a:lnTo>
                  <a:lnTo>
                    <a:pt x="0" y="3786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676324" cy="3691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8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046862" y="428340"/>
            <a:ext cx="2813183" cy="2326387"/>
            <a:chOff x="2645472" y="-95251"/>
            <a:chExt cx="3750910" cy="3101849"/>
          </a:xfrm>
        </p:grpSpPr>
        <p:sp>
          <p:nvSpPr>
            <p:cNvPr id="10" name="TextBox 10"/>
            <p:cNvSpPr txBox="1"/>
            <p:nvPr/>
          </p:nvSpPr>
          <p:spPr>
            <a:xfrm>
              <a:off x="3406383" y="2066170"/>
              <a:ext cx="2173780" cy="9404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469"/>
                </a:lnSpc>
              </a:pPr>
              <a:r>
                <a:rPr lang="en-US" sz="3906" dirty="0">
                  <a:solidFill>
                    <a:srgbClr val="FFFFFF"/>
                  </a:solidFill>
                  <a:latin typeface="Pattanakarn"/>
                  <a:ea typeface="Pattanakarn"/>
                  <a:cs typeface="Pattanakarn"/>
                  <a:sym typeface="Pattanakarn"/>
                </a:rPr>
                <a:t>CR5A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645472" y="-95251"/>
              <a:ext cx="3750910" cy="11456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749"/>
                </a:lnSpc>
              </a:pPr>
              <a:r>
                <a:rPr lang="en-US" sz="4821" dirty="0">
                  <a:solidFill>
                    <a:srgbClr val="FFFFFF"/>
                  </a:solidFill>
                  <a:latin typeface="Pattanakarn"/>
                  <a:ea typeface="Pattanakarn"/>
                  <a:cs typeface="Pattanakarn"/>
                  <a:sym typeface="Pattanakarn"/>
                </a:rPr>
                <a:t>DOBOT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799961" y="7499912"/>
            <a:ext cx="3096449" cy="1054066"/>
            <a:chOff x="0" y="-37394"/>
            <a:chExt cx="2875309" cy="36743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875309" cy="330036"/>
            </a:xfrm>
            <a:custGeom>
              <a:avLst/>
              <a:gdLst/>
              <a:ahLst/>
              <a:cxnLst/>
              <a:rect l="l" t="t" r="r" b="b"/>
              <a:pathLst>
                <a:path w="2875309" h="330036">
                  <a:moveTo>
                    <a:pt x="0" y="0"/>
                  </a:moveTo>
                  <a:lnTo>
                    <a:pt x="2875309" y="0"/>
                  </a:lnTo>
                  <a:lnTo>
                    <a:pt x="2875309" y="330036"/>
                  </a:lnTo>
                  <a:lnTo>
                    <a:pt x="0" y="330036"/>
                  </a:lnTo>
                  <a:close/>
                </a:path>
              </a:pathLst>
            </a:custGeom>
            <a:solidFill>
              <a:srgbClr val="FFFFFF">
                <a:alpha val="81961"/>
              </a:srgbClr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7394"/>
              <a:ext cx="2875309" cy="3205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8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07538" y="6555067"/>
            <a:ext cx="693779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9"/>
              </a:lnSpc>
            </a:pPr>
            <a:r>
              <a:rPr lang="en-US" sz="1299" b="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Ihre</a:t>
            </a:r>
            <a:r>
              <a:rPr lang="en-US" sz="1299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Aufgabe – </a:t>
            </a:r>
            <a:r>
              <a:rPr lang="en-US" sz="1299" b="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unsere</a:t>
            </a:r>
            <a:r>
              <a:rPr lang="en-US" sz="1299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Lösung</a:t>
            </a:r>
            <a:r>
              <a:rPr lang="en-US" sz="1299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: Eine </a:t>
            </a:r>
            <a:r>
              <a:rPr lang="en-US" sz="1299" b="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Machbarkeitsstudie</a:t>
            </a:r>
            <a:endParaRPr lang="en-US" sz="1299" b="1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Sie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erhalten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ein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individuelles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Angebot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zu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Ihren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Anforderungen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Fairness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zählt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bei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uns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von Anfang an: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Anteilige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Verrechnung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der Kosten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bei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Auftragserteilung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für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Ihren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Cobot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259879" y="8632787"/>
            <a:ext cx="6334654" cy="648373"/>
            <a:chOff x="0" y="-57151"/>
            <a:chExt cx="8446205" cy="864497"/>
          </a:xfrm>
        </p:grpSpPr>
        <p:sp>
          <p:nvSpPr>
            <p:cNvPr id="22" name="TextBox 22"/>
            <p:cNvSpPr txBox="1"/>
            <p:nvPr/>
          </p:nvSpPr>
          <p:spPr>
            <a:xfrm>
              <a:off x="3849921" y="-57151"/>
              <a:ext cx="4596284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46"/>
                </a:lnSpc>
              </a:pPr>
              <a:r>
                <a:rPr lang="en-US" sz="3032" dirty="0">
                  <a:solidFill>
                    <a:srgbClr val="FFFFFF"/>
                  </a:solidFill>
                  <a:latin typeface="Pattanakarn"/>
                  <a:ea typeface="Pattanakarn"/>
                  <a:cs typeface="Pattanakarn"/>
                  <a:sym typeface="Pattanakarn"/>
                </a:rPr>
                <a:t>- 43.998,00 €*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4198150" cy="669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46"/>
                </a:lnSpc>
              </a:pPr>
              <a:r>
                <a:rPr lang="en-US" sz="3032" b="1" dirty="0">
                  <a:solidFill>
                    <a:srgbClr val="FFFFFF"/>
                  </a:solidFill>
                  <a:latin typeface="Pattanakarn Bold"/>
                  <a:ea typeface="Pattanakarn Bold"/>
                  <a:cs typeface="Pattanakarn Bold"/>
                  <a:sym typeface="Pattanakarn Bold"/>
                </a:rPr>
                <a:t>PLUG &amp; PLAY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57586" y="584039"/>
              <a:ext cx="2455664" cy="223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en-US" sz="1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*Nettopreis zzgl. Mehrwertsteuer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07539" y="2499603"/>
            <a:ext cx="4210005" cy="4080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 b="1" u="sng" dirty="0" err="1">
                <a:solidFill>
                  <a:srgbClr val="FFFFFF"/>
                </a:solidFill>
                <a:latin typeface="Pattanakarn Bold"/>
                <a:ea typeface="Pattanakarn Bold"/>
                <a:cs typeface="Pattanakarn Bold"/>
                <a:sym typeface="Pattanakarn Bold"/>
              </a:rPr>
              <a:t>Spezifikation</a:t>
            </a:r>
            <a:r>
              <a:rPr lang="en-US" sz="1400" b="1" u="sng" dirty="0">
                <a:solidFill>
                  <a:srgbClr val="FFFFFF"/>
                </a:solidFill>
                <a:latin typeface="Pattanakarn Bold"/>
                <a:ea typeface="Pattanakarn Bold"/>
                <a:cs typeface="Pattanakarn Bold"/>
                <a:sym typeface="Pattanakarn Bold"/>
              </a:rPr>
              <a:t> und </a:t>
            </a:r>
            <a:r>
              <a:rPr lang="en-US" sz="1400" b="1" u="sng" dirty="0" err="1">
                <a:solidFill>
                  <a:srgbClr val="FFFFFF"/>
                </a:solidFill>
                <a:latin typeface="Pattanakarn Bold"/>
                <a:ea typeface="Pattanakarn Bold"/>
                <a:cs typeface="Pattanakarn Bold"/>
                <a:sym typeface="Pattanakarn Bold"/>
              </a:rPr>
              <a:t>Lieferumfang</a:t>
            </a:r>
            <a:endParaRPr lang="en-US" sz="1400" b="1" u="sng" dirty="0">
              <a:solidFill>
                <a:srgbClr val="FFFFFF"/>
              </a:solidFill>
              <a:latin typeface="Pattanakarn Bold"/>
              <a:ea typeface="Pattanakarn Bold"/>
              <a:cs typeface="Pattanakarn Bold"/>
              <a:sym typeface="Pattanakarn Bold"/>
            </a:endParaRPr>
          </a:p>
          <a:p>
            <a:pPr algn="l">
              <a:lnSpc>
                <a:spcPts val="1960"/>
              </a:lnSpc>
            </a:pPr>
            <a:endParaRPr lang="en-US" sz="1400" b="1" u="sng" dirty="0">
              <a:solidFill>
                <a:srgbClr val="FFFFFF"/>
              </a:solidFill>
              <a:latin typeface="Pattanakarn Bold"/>
              <a:ea typeface="Pattanakarn Bold"/>
              <a:cs typeface="Pattanakarn Bold"/>
              <a:sym typeface="Pattanakarn Bold"/>
            </a:endParaRPr>
          </a:p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DOBOT CR5A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Cobot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incl. Welding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Assistent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und Software für PC/Laptop/Tablet (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nur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Android)</a:t>
            </a:r>
          </a:p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MAG-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Automatenschlauchpaket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Automatenbrennerhalterung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Cobot</a:t>
            </a:r>
            <a:endParaRPr lang="en-US" sz="1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GYS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Neopulse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320C </a:t>
            </a:r>
          </a:p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GYS SAM - Connector Modbus</a:t>
            </a:r>
          </a:p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Adapterplatte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Cobot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Schweißtisch</a:t>
            </a:r>
            <a:endParaRPr lang="en-US" sz="1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Schlauchpaketführung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in der Zelle</a:t>
            </a:r>
          </a:p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Einhausung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Schweißtisch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oder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Flächenscanner</a:t>
            </a:r>
            <a:endParaRPr lang="en-US" sz="1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Spann- und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Schweißtisch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1500x1000 mm</a:t>
            </a:r>
          </a:p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Sicherheitseinrichtung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für die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Zugangstür</a:t>
            </a:r>
            <a:endParaRPr lang="en-US" sz="1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incl.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Bedienungsanleitung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und CE-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Konformität</a:t>
            </a:r>
            <a:endParaRPr lang="en-US" sz="1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Garantiezeit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12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Monate</a:t>
            </a:r>
            <a:endParaRPr lang="en-US" sz="1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1960"/>
              </a:lnSpc>
            </a:pPr>
            <a:endParaRPr lang="en-US" sz="1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739811" y="3000631"/>
            <a:ext cx="2727789" cy="1772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inkl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folgender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Leistungen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**:</a:t>
            </a:r>
          </a:p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Aufbau an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Ihrem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Wunschort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in Deutschland</a:t>
            </a:r>
          </a:p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Inbetriebnahme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Schulung</a:t>
            </a:r>
            <a:endParaRPr lang="en-US" sz="1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Abnahme</a:t>
            </a:r>
            <a:endParaRPr lang="en-US" sz="1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1131" lvl="1" algn="l">
              <a:lnSpc>
                <a:spcPts val="1960"/>
              </a:lnSpc>
            </a:pP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-395122" y="9481185"/>
            <a:ext cx="5282470" cy="388620"/>
            <a:chOff x="0" y="0"/>
            <a:chExt cx="1841384" cy="13546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841384" cy="135467"/>
            </a:xfrm>
            <a:custGeom>
              <a:avLst/>
              <a:gdLst/>
              <a:ahLst/>
              <a:cxnLst/>
              <a:rect l="l" t="t" r="r" b="b"/>
              <a:pathLst>
                <a:path w="1841384" h="135467">
                  <a:moveTo>
                    <a:pt x="0" y="0"/>
                  </a:moveTo>
                  <a:lnTo>
                    <a:pt x="1841384" y="0"/>
                  </a:lnTo>
                  <a:lnTo>
                    <a:pt x="1841384" y="135467"/>
                  </a:lnTo>
                  <a:lnTo>
                    <a:pt x="0" y="135467"/>
                  </a:lnTo>
                  <a:close/>
                </a:path>
              </a:pathLst>
            </a:custGeom>
            <a:solidFill>
              <a:srgbClr val="FFFFFF">
                <a:alpha val="81961"/>
              </a:srgbClr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9525"/>
              <a:ext cx="1841384" cy="1259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8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407540" y="9443085"/>
            <a:ext cx="4594530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Vorübergehende Engpässe? Gern erstellen wir Ihnen ein Angebot zur Miete, sprechen Sie uns einfach an.</a:t>
            </a:r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id="{9D1D6BE5-5BBB-6809-81C2-5C1D40CEC619}"/>
              </a:ext>
            </a:extLst>
          </p:cNvPr>
          <p:cNvSpPr txBox="1"/>
          <p:nvPr/>
        </p:nvSpPr>
        <p:spPr>
          <a:xfrm>
            <a:off x="4726699" y="4816125"/>
            <a:ext cx="2803989" cy="7461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Gerne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stehen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wir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Ihnen für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weitere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Dienstleistungen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wie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z.B.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Parameterfindung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zur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Verfügung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.**</a:t>
            </a: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2D4A2128-EAB8-1F46-4397-19F9E3787817}"/>
              </a:ext>
            </a:extLst>
          </p:cNvPr>
          <p:cNvSpPr txBox="1"/>
          <p:nvPr/>
        </p:nvSpPr>
        <p:spPr>
          <a:xfrm>
            <a:off x="407539" y="7321884"/>
            <a:ext cx="6937795" cy="196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19"/>
              </a:lnSpc>
            </a:pPr>
            <a:r>
              <a:rPr lang="en-US" sz="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**</a:t>
            </a:r>
            <a:r>
              <a:rPr lang="en-US" sz="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Abrechnung</a:t>
            </a:r>
            <a:r>
              <a:rPr lang="en-US" sz="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nach</a:t>
            </a:r>
            <a:r>
              <a:rPr lang="en-US" sz="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Aufwand</a:t>
            </a:r>
            <a:r>
              <a:rPr lang="en-US" sz="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grpSp>
        <p:nvGrpSpPr>
          <p:cNvPr id="32" name="Group 12">
            <a:extLst>
              <a:ext uri="{FF2B5EF4-FFF2-40B4-BE49-F238E27FC236}">
                <a16:creationId xmlns:a16="http://schemas.microsoft.com/office/drawing/2014/main" id="{447E15D4-9BF6-DF77-FB8D-4C50110B1CDE}"/>
              </a:ext>
            </a:extLst>
          </p:cNvPr>
          <p:cNvGrpSpPr/>
          <p:nvPr/>
        </p:nvGrpSpPr>
        <p:grpSpPr>
          <a:xfrm>
            <a:off x="-82652" y="7604827"/>
            <a:ext cx="3623103" cy="946792"/>
            <a:chOff x="0" y="2818"/>
            <a:chExt cx="2875309" cy="330036"/>
          </a:xfrm>
        </p:grpSpPr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E298AB95-7512-9924-C2F7-B4C8700539EC}"/>
                </a:ext>
              </a:extLst>
            </p:cNvPr>
            <p:cNvSpPr/>
            <p:nvPr/>
          </p:nvSpPr>
          <p:spPr>
            <a:xfrm>
              <a:off x="57503" y="2818"/>
              <a:ext cx="1983831" cy="330036"/>
            </a:xfrm>
            <a:custGeom>
              <a:avLst/>
              <a:gdLst/>
              <a:ahLst/>
              <a:cxnLst/>
              <a:rect l="l" t="t" r="r" b="b"/>
              <a:pathLst>
                <a:path w="2875309" h="330036">
                  <a:moveTo>
                    <a:pt x="0" y="0"/>
                  </a:moveTo>
                  <a:lnTo>
                    <a:pt x="2875309" y="0"/>
                  </a:lnTo>
                  <a:lnTo>
                    <a:pt x="2875309" y="330036"/>
                  </a:lnTo>
                  <a:lnTo>
                    <a:pt x="0" y="330036"/>
                  </a:lnTo>
                  <a:close/>
                </a:path>
              </a:pathLst>
            </a:custGeom>
            <a:solidFill>
              <a:srgbClr val="FFFFFF">
                <a:alpha val="81961"/>
              </a:srgbClr>
            </a:solidFill>
          </p:spPr>
          <p:txBody>
            <a:bodyPr/>
            <a:lstStyle/>
            <a:p>
              <a:endParaRPr lang="de-DE" sz="1600" dirty="0"/>
            </a:p>
          </p:txBody>
        </p:sp>
        <p:sp>
          <p:nvSpPr>
            <p:cNvPr id="36" name="TextBox 14">
              <a:extLst>
                <a:ext uri="{FF2B5EF4-FFF2-40B4-BE49-F238E27FC236}">
                  <a16:creationId xmlns:a16="http://schemas.microsoft.com/office/drawing/2014/main" id="{218D265D-0972-12CD-9767-AA495B307062}"/>
                </a:ext>
              </a:extLst>
            </p:cNvPr>
            <p:cNvSpPr txBox="1"/>
            <p:nvPr/>
          </p:nvSpPr>
          <p:spPr>
            <a:xfrm>
              <a:off x="0" y="9525"/>
              <a:ext cx="2875309" cy="3205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8"/>
                </a:lnSpc>
              </a:pPr>
              <a:endParaRPr/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64E89724-B79E-05E8-23DD-20C75EC0C512}"/>
              </a:ext>
            </a:extLst>
          </p:cNvPr>
          <p:cNvGrpSpPr/>
          <p:nvPr/>
        </p:nvGrpSpPr>
        <p:grpSpPr>
          <a:xfrm>
            <a:off x="2488310" y="6089361"/>
            <a:ext cx="3586601" cy="2464667"/>
            <a:chOff x="-528692" y="9525"/>
            <a:chExt cx="3404001" cy="859142"/>
          </a:xfrm>
        </p:grpSpPr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A4D2C489-5F49-3A9C-A992-375819C3EB20}"/>
                </a:ext>
              </a:extLst>
            </p:cNvPr>
            <p:cNvSpPr/>
            <p:nvPr/>
          </p:nvSpPr>
          <p:spPr>
            <a:xfrm>
              <a:off x="-528692" y="538631"/>
              <a:ext cx="2193961" cy="330036"/>
            </a:xfrm>
            <a:custGeom>
              <a:avLst/>
              <a:gdLst/>
              <a:ahLst/>
              <a:cxnLst/>
              <a:rect l="l" t="t" r="r" b="b"/>
              <a:pathLst>
                <a:path w="2875309" h="330036">
                  <a:moveTo>
                    <a:pt x="0" y="0"/>
                  </a:moveTo>
                  <a:lnTo>
                    <a:pt x="2875309" y="0"/>
                  </a:lnTo>
                  <a:lnTo>
                    <a:pt x="2875309" y="330036"/>
                  </a:lnTo>
                  <a:lnTo>
                    <a:pt x="0" y="330036"/>
                  </a:lnTo>
                  <a:close/>
                </a:path>
              </a:pathLst>
            </a:custGeom>
            <a:solidFill>
              <a:srgbClr val="FFFFFF">
                <a:alpha val="81961"/>
              </a:srgbClr>
            </a:solidFill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9" name="TextBox 14">
              <a:extLst>
                <a:ext uri="{FF2B5EF4-FFF2-40B4-BE49-F238E27FC236}">
                  <a16:creationId xmlns:a16="http://schemas.microsoft.com/office/drawing/2014/main" id="{D489F44F-9BB0-11E7-ACA7-345889DFA64E}"/>
                </a:ext>
              </a:extLst>
            </p:cNvPr>
            <p:cNvSpPr txBox="1"/>
            <p:nvPr/>
          </p:nvSpPr>
          <p:spPr>
            <a:xfrm>
              <a:off x="0" y="9525"/>
              <a:ext cx="2875309" cy="3205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8"/>
                </a:lnSpc>
              </a:pPr>
              <a:endParaRPr/>
            </a:p>
          </p:txBody>
        </p:sp>
      </p:grpSp>
      <p:pic>
        <p:nvPicPr>
          <p:cNvPr id="35" name="Grafik 34" descr="Ein Bild, das Text, Schrift, Logo, Grafiken enthält.&#10;&#10;KI-generierte Inhalte können fehlerhaft sein.">
            <a:extLst>
              <a:ext uri="{FF2B5EF4-FFF2-40B4-BE49-F238E27FC236}">
                <a16:creationId xmlns:a16="http://schemas.microsoft.com/office/drawing/2014/main" id="{CA9543EB-66B4-FC09-780F-6FEAC22C1C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13" y="7606960"/>
            <a:ext cx="2260523" cy="944659"/>
          </a:xfrm>
          <a:prstGeom prst="rect">
            <a:avLst/>
          </a:prstGeom>
          <a:effectLst>
            <a:softEdge rad="0"/>
          </a:effectLst>
        </p:spPr>
      </p:pic>
      <p:sp>
        <p:nvSpPr>
          <p:cNvPr id="40" name="TextBox 27">
            <a:extLst>
              <a:ext uri="{FF2B5EF4-FFF2-40B4-BE49-F238E27FC236}">
                <a16:creationId xmlns:a16="http://schemas.microsoft.com/office/drawing/2014/main" id="{7F9D8118-68CA-86A9-4C94-A401D1CF6B85}"/>
              </a:ext>
            </a:extLst>
          </p:cNvPr>
          <p:cNvSpPr txBox="1"/>
          <p:nvPr/>
        </p:nvSpPr>
        <p:spPr>
          <a:xfrm>
            <a:off x="196392" y="7828753"/>
            <a:ext cx="2981089" cy="502958"/>
          </a:xfrm>
          <a:prstGeom prst="rect">
            <a:avLst/>
          </a:prstGeom>
          <a:effectLst>
            <a:softEdge rad="0"/>
          </a:effectLst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en-US" sz="1400" dirty="0" err="1">
                <a:solidFill>
                  <a:srgbClr val="000000"/>
                </a:solidFill>
                <a:ea typeface="Pattanakarn"/>
                <a:cs typeface="Pattanakarn"/>
                <a:sym typeface="Pattanakarn"/>
              </a:rPr>
              <a:t>Ihr</a:t>
            </a:r>
            <a:r>
              <a:rPr lang="en-US" sz="1400" dirty="0">
                <a:solidFill>
                  <a:srgbClr val="000000"/>
                </a:solidFill>
                <a:ea typeface="Pattanakarn"/>
                <a:cs typeface="Pattanakarn"/>
                <a:sym typeface="Pattanakarn"/>
              </a:rPr>
              <a:t> Partner für</a:t>
            </a:r>
          </a:p>
          <a:p>
            <a:pPr>
              <a:lnSpc>
                <a:spcPts val="2024"/>
              </a:lnSpc>
            </a:pPr>
            <a:r>
              <a:rPr lang="en-US" sz="1400" dirty="0" err="1">
                <a:solidFill>
                  <a:srgbClr val="000000"/>
                </a:solidFill>
                <a:ea typeface="Pattanakarn"/>
                <a:cs typeface="Pattanakarn"/>
                <a:sym typeface="Pattanakarn"/>
              </a:rPr>
              <a:t>Schweißautomatisierung</a:t>
            </a:r>
            <a:endParaRPr lang="en-US" sz="1400" dirty="0">
              <a:solidFill>
                <a:srgbClr val="000000"/>
              </a:solidFill>
              <a:ea typeface="Pattanakarn"/>
              <a:cs typeface="Pattanakarn"/>
              <a:sym typeface="Pattanakarn"/>
            </a:endParaRP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E04D38ED-BF68-80B7-7708-62AFD32279A1}"/>
              </a:ext>
            </a:extLst>
          </p:cNvPr>
          <p:cNvCxnSpPr>
            <a:cxnSpLocks/>
          </p:cNvCxnSpPr>
          <p:nvPr/>
        </p:nvCxnSpPr>
        <p:spPr>
          <a:xfrm>
            <a:off x="4617544" y="3048000"/>
            <a:ext cx="0" cy="3200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7"/>
          <p:cNvSpPr txBox="1"/>
          <p:nvPr/>
        </p:nvSpPr>
        <p:spPr>
          <a:xfrm>
            <a:off x="4800600" y="7688759"/>
            <a:ext cx="2981089" cy="759439"/>
          </a:xfrm>
          <a:prstGeom prst="rect">
            <a:avLst/>
          </a:prstGeom>
          <a:effectLst>
            <a:softEdge rad="0"/>
          </a:effectLst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en-US" sz="1400" dirty="0">
                <a:solidFill>
                  <a:srgbClr val="000000"/>
                </a:solidFill>
                <a:ea typeface="Pattanakarn"/>
                <a:cs typeface="Pattanakarn"/>
                <a:sym typeface="Pattanakarn"/>
              </a:rPr>
              <a:t>Schüßler Welding Solution GmbH </a:t>
            </a:r>
          </a:p>
          <a:p>
            <a:pPr>
              <a:lnSpc>
                <a:spcPts val="2024"/>
              </a:lnSpc>
            </a:pPr>
            <a:r>
              <a:rPr lang="en-US" sz="1400" dirty="0" err="1">
                <a:solidFill>
                  <a:srgbClr val="000000"/>
                </a:solidFill>
                <a:ea typeface="Pattanakarn"/>
                <a:cs typeface="Pattanakarn"/>
                <a:sym typeface="Pattanakarn"/>
              </a:rPr>
              <a:t>Sinstorfer</a:t>
            </a:r>
            <a:r>
              <a:rPr lang="en-US" sz="1400" dirty="0">
                <a:solidFill>
                  <a:srgbClr val="000000"/>
                </a:solidFill>
                <a:ea typeface="Pattanakarn"/>
                <a:cs typeface="Pattanakarn"/>
                <a:sym typeface="Pattanakarn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attanakarn"/>
                <a:cs typeface="Pattanakarn"/>
                <a:sym typeface="Pattanakarn"/>
              </a:rPr>
              <a:t>Kirchweg</a:t>
            </a:r>
            <a:r>
              <a:rPr lang="en-US" sz="1400" dirty="0">
                <a:solidFill>
                  <a:srgbClr val="000000"/>
                </a:solidFill>
                <a:ea typeface="Pattanakarn"/>
                <a:cs typeface="Pattanakarn"/>
                <a:sym typeface="Pattanakarn"/>
              </a:rPr>
              <a:t> 74-92 </a:t>
            </a:r>
          </a:p>
          <a:p>
            <a:pPr>
              <a:lnSpc>
                <a:spcPts val="2024"/>
              </a:lnSpc>
            </a:pPr>
            <a:r>
              <a:rPr lang="en-US" sz="1400" dirty="0">
                <a:solidFill>
                  <a:srgbClr val="000000"/>
                </a:solidFill>
                <a:ea typeface="Pattanakarn"/>
                <a:cs typeface="Pattanakarn"/>
                <a:sym typeface="Pattanakarn"/>
              </a:rPr>
              <a:t>21077 Hamburg </a:t>
            </a:r>
          </a:p>
        </p:txBody>
      </p:sp>
      <p:pic>
        <p:nvPicPr>
          <p:cNvPr id="45" name="Grafik 44" descr="Ein Bild, das Text, Schrift, Logo, Grafiken enthält.">
            <a:extLst>
              <a:ext uri="{FF2B5EF4-FFF2-40B4-BE49-F238E27FC236}">
                <a16:creationId xmlns:a16="http://schemas.microsoft.com/office/drawing/2014/main" id="{FA36BB2D-77D8-8E3D-5742-7EF6595479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0" y="459482"/>
            <a:ext cx="3313588" cy="1433737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055A4C7-9976-9DD6-0A57-39347172B7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6993" y="447438"/>
            <a:ext cx="3368340" cy="14391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Benutzerdefiniert</PresentationFormat>
  <Paragraphs>40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Calibri</vt:lpstr>
      <vt:lpstr>Pattanakarn</vt:lpstr>
      <vt:lpstr>Arial Bold</vt:lpstr>
      <vt:lpstr>Pattanakarn Bold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FR5.2</dc:title>
  <dc:creator>Christian Schüßler</dc:creator>
  <cp:lastModifiedBy>Philipp Mika</cp:lastModifiedBy>
  <cp:revision>24</cp:revision>
  <cp:lastPrinted>2025-12-03T13:29:52Z</cp:lastPrinted>
  <dcterms:created xsi:type="dcterms:W3CDTF">2006-08-16T00:00:00Z</dcterms:created>
  <dcterms:modified xsi:type="dcterms:W3CDTF">2026-03-25T12:36:53Z</dcterms:modified>
  <dc:identifier>DAG1R4oF4K8</dc:identifier>
</cp:coreProperties>
</file>